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4" r:id="rId2"/>
    <p:sldId id="256" r:id="rId3"/>
    <p:sldId id="257" r:id="rId4"/>
    <p:sldId id="258" r:id="rId5"/>
    <p:sldId id="271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66" r:id="rId16"/>
    <p:sldId id="267" r:id="rId17"/>
    <p:sldId id="268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81"/>
    <p:restoredTop sz="50000"/>
  </p:normalViewPr>
  <p:slideViewPr>
    <p:cSldViewPr>
      <p:cViewPr varScale="1">
        <p:scale>
          <a:sx n="43" d="100"/>
          <a:sy n="43" d="100"/>
        </p:scale>
        <p:origin x="18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F595-ADB2-A640-BF56-FFE077CCE90F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F190C-1859-0B42-A1E3-7B6C5F076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2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9CF81-6321-684F-A34F-90661B7F813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6CBE-C6CC-CB4B-9130-DFB1D723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8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Angus Deaton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96CBE-C6CC-CB4B-9130-DFB1D7234D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2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6AE4CDA-4900-4FCC-B80D-C434CC03F81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52854060-48DD-43D1-98C0-49161D3AC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4CDA-4900-4FCC-B80D-C434CC03F81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4060-48DD-43D1-98C0-49161D3AC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6AE4CDA-4900-4FCC-B80D-C434CC03F81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854060-48DD-43D1-98C0-49161D3AC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4CDA-4900-4FCC-B80D-C434CC03F81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4060-48DD-43D1-98C0-49161D3AC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AE4CDA-4900-4FCC-B80D-C434CC03F81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2854060-48DD-43D1-98C0-49161D3AC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4CDA-4900-4FCC-B80D-C434CC03F81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4060-48DD-43D1-98C0-49161D3AC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4CDA-4900-4FCC-B80D-C434CC03F81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4060-48DD-43D1-98C0-49161D3AC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4CDA-4900-4FCC-B80D-C434CC03F81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4060-48DD-43D1-98C0-49161D3AC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AE4CDA-4900-4FCC-B80D-C434CC03F81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4060-48DD-43D1-98C0-49161D3AC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4CDA-4900-4FCC-B80D-C434CC03F81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4060-48DD-43D1-98C0-49161D3AC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4CDA-4900-4FCC-B80D-C434CC03F81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4060-48DD-43D1-98C0-49161D3AC1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B6AE4CDA-4900-4FCC-B80D-C434CC03F81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52854060-48DD-43D1-98C0-49161D3AC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15240"/>
            <a:ext cx="7239000" cy="822960"/>
          </a:xfrm>
        </p:spPr>
        <p:txBody>
          <a:bodyPr/>
          <a:lstStyle/>
          <a:p>
            <a:r>
              <a:rPr lang="en-US" smtClean="0"/>
              <a:t>Warm 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6019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What is an externality?  Give an example of a positive externality.  A negative one.</a:t>
            </a:r>
          </a:p>
          <a:p>
            <a:r>
              <a:rPr lang="en-US" altLang="en-US" sz="2700" dirty="0">
                <a:ea typeface="ＭＳ Ｐゴシック" charset="-128"/>
              </a:rPr>
              <a:t>What is perfect competition?  What characteristics are necessary for perfect competition.  Give an example</a:t>
            </a:r>
          </a:p>
          <a:p>
            <a:r>
              <a:rPr lang="en-US" altLang="en-US" sz="2700" dirty="0">
                <a:ea typeface="ＭＳ Ｐゴシック" charset="-128"/>
              </a:rPr>
              <a:t>What is collusion?  Price Fixing?  Why are they illegal?</a:t>
            </a:r>
          </a:p>
          <a:p>
            <a:r>
              <a:rPr lang="en-US" altLang="en-US" sz="2700" dirty="0">
                <a:ea typeface="ＭＳ Ｐゴシック" charset="-128"/>
              </a:rPr>
              <a:t>What is Laissez-Faire Economics?  What </a:t>
            </a:r>
            <a:r>
              <a:rPr lang="en-US" altLang="en-US" sz="2700" dirty="0" err="1">
                <a:ea typeface="ＭＳ Ｐゴシック" charset="-128"/>
              </a:rPr>
              <a:t>Physiocrat</a:t>
            </a:r>
            <a:r>
              <a:rPr lang="en-US" altLang="en-US" sz="2700" dirty="0">
                <a:ea typeface="ＭＳ Ｐゴシック" charset="-128"/>
              </a:rPr>
              <a:t> came up with this concept?  What book did he write?  What type of economics is this?</a:t>
            </a:r>
          </a:p>
          <a:p>
            <a:r>
              <a:rPr lang="en-US" altLang="en-US" sz="2700" dirty="0" smtClean="0">
                <a:ea typeface="ＭＳ Ｐゴシック" charset="-128"/>
              </a:rPr>
              <a:t>CEQ: What were the results of Super Tuesday?  Which candidate’s campaigns are in trouble after last night’s results?</a:t>
            </a:r>
            <a:endParaRPr lang="en-US" altLang="en-US" sz="2700" dirty="0">
              <a:ea typeface="ＭＳ Ｐゴシック" charset="-128"/>
            </a:endParaRP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243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153400" cy="5715000"/>
          </a:xfrm>
        </p:spPr>
        <p:txBody>
          <a:bodyPr/>
          <a:lstStyle/>
          <a:p>
            <a:r>
              <a:rPr lang="en-US" dirty="0" smtClean="0"/>
              <a:t>Real estate investment trust (REIT) – A company organized primarily to make loans to construction companies that build homes</a:t>
            </a:r>
          </a:p>
          <a:p>
            <a:r>
              <a:rPr lang="en-US" dirty="0" smtClean="0"/>
              <a:t>Risk – A situation in which the outcome is not certain, but probabilities for each possible outcome can be estimated</a:t>
            </a:r>
          </a:p>
          <a:p>
            <a:r>
              <a:rPr lang="en-US" dirty="0" smtClean="0"/>
              <a:t>Relationship between risk and return – Pg. 319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220715"/>
            <a:ext cx="4114800" cy="263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953000" cy="5715000"/>
          </a:xfrm>
        </p:spPr>
        <p:txBody>
          <a:bodyPr/>
          <a:lstStyle/>
          <a:p>
            <a:r>
              <a:rPr lang="en-US" dirty="0" smtClean="0"/>
              <a:t>401(k) Plans – A tax deferred investment and savings plan that acts as a personal pension fund for employees</a:t>
            </a:r>
          </a:p>
          <a:p>
            <a:r>
              <a:rPr lang="en-US" dirty="0" smtClean="0"/>
              <a:t>Coupon – the stated interest on the debt</a:t>
            </a:r>
          </a:p>
          <a:p>
            <a:r>
              <a:rPr lang="en-US" dirty="0" smtClean="0"/>
              <a:t>Maturity – the life of the bond</a:t>
            </a:r>
          </a:p>
          <a:p>
            <a:r>
              <a:rPr lang="en-US" dirty="0" smtClean="0"/>
              <a:t>Par Value – the principal or the total amount initially borrowed that must be repaid to the lender at maturity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406400"/>
            <a:ext cx="4254500" cy="645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153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Yield – the annual interest divided by the purchase price.</a:t>
            </a:r>
          </a:p>
          <a:p>
            <a:pPr lvl="1"/>
            <a:r>
              <a:rPr lang="en-US" dirty="0" smtClean="0"/>
              <a:t>Ex) If an investor paid $950 for a bond at 6.32% then the current yield would be $60</a:t>
            </a:r>
          </a:p>
          <a:p>
            <a:r>
              <a:rPr lang="en-US" dirty="0" smtClean="0"/>
              <a:t>Municipal Bonds – bonds issued by state and local governments</a:t>
            </a:r>
          </a:p>
          <a:p>
            <a:r>
              <a:rPr lang="en-US" dirty="0" smtClean="0"/>
              <a:t>Tax-Exempt – The federal government does not tax the interest paid to investors</a:t>
            </a:r>
          </a:p>
          <a:p>
            <a:r>
              <a:rPr lang="en-US" dirty="0" smtClean="0"/>
              <a:t>Savings Bonds – Low-denomination, nontransferable bonds issued by the United States government</a:t>
            </a:r>
          </a:p>
          <a:p>
            <a:r>
              <a:rPr lang="en-US" dirty="0" smtClean="0"/>
              <a:t>Treasury Notes – United States government obligations with maturities of two to ten years</a:t>
            </a:r>
          </a:p>
          <a:p>
            <a:r>
              <a:rPr lang="en-US" dirty="0" smtClean="0"/>
              <a:t>Treasury Bonds – Have maturities ranging from 10 to 30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4"/>
            <a:ext cx="7239000" cy="913326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153400" cy="5715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Make sure your stock market project is up to date!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Who owns a corporation?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What is the primary goal of a corporation?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What allows corporations to raise more money?  Sale from stock or sale of bonds?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What are “diminishing marginal returns”?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What are the five characteristics of Perfect Competition?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What is a natural monopoly? Government monopolies?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What is the purpose of anti-trust laws?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What does volume mean in regards to the Stock Market?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CEQ:  What were the election results last night?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CEQ: Who did Obama just nominate to fill the vacant Supreme </a:t>
            </a:r>
            <a:r>
              <a:rPr lang="en-US" sz="2300" smtClean="0"/>
              <a:t>Court seat?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93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153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Treasury Bills (T-Bill) – a short-term obligation with a maturity of 13,26 or 52 weeks and a minimum denomination of $1000</a:t>
            </a:r>
          </a:p>
          <a:p>
            <a:r>
              <a:rPr lang="en-US" dirty="0" smtClean="0"/>
              <a:t>Individual Retirement Accounts (IRAs) – Long-term, tax sheltered time deposits that an employee can set up as part of a retirement plan</a:t>
            </a:r>
          </a:p>
          <a:p>
            <a:r>
              <a:rPr lang="en-US" dirty="0" smtClean="0"/>
              <a:t>Roth IRA – An IRA whose contributions are made after taxes so that no taxes are taken out at maturity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526280"/>
            <a:ext cx="3886200" cy="233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867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Capital Market – A market where money is loaned for more than one year</a:t>
            </a:r>
          </a:p>
          <a:p>
            <a:r>
              <a:rPr lang="en-US" dirty="0" smtClean="0"/>
              <a:t>Money Market – A market where money is loaned for periods of less than one year</a:t>
            </a:r>
          </a:p>
          <a:p>
            <a:r>
              <a:rPr lang="en-US" dirty="0" smtClean="0"/>
              <a:t>Primary Market – A market where only the original issuer can repurchase or redeem a financial asset</a:t>
            </a:r>
          </a:p>
          <a:p>
            <a:r>
              <a:rPr lang="en-US" dirty="0" smtClean="0"/>
              <a:t>Secondary Market – A market in which existing financial assets can be resold to new owners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28956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153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Equities – Stocks that represent ownership shares in corporations</a:t>
            </a:r>
          </a:p>
          <a:p>
            <a:r>
              <a:rPr lang="en-US" dirty="0" smtClean="0"/>
              <a:t>Efficient Market Hypothesis (EMH) – The argument that stocks are always priced at about the right level</a:t>
            </a:r>
          </a:p>
          <a:p>
            <a:r>
              <a:rPr lang="en-US" dirty="0" smtClean="0"/>
              <a:t>Portfolio Diversification – The practice of holding a large number of different stocks so that increases in some can offset unexpected declines in others</a:t>
            </a:r>
          </a:p>
          <a:p>
            <a:r>
              <a:rPr lang="en-US" dirty="0" smtClean="0"/>
              <a:t>Stockbroker – a person who buys or sells equities for clients</a:t>
            </a:r>
          </a:p>
          <a:p>
            <a:r>
              <a:rPr lang="en-US" dirty="0" smtClean="0"/>
              <a:t>Securities Exchanges – Places where buyers and sellers meet to trade securities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181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Over-the-Counter Market (OTC) – electronic marketplace for securities that are not traded on an organized exchange</a:t>
            </a:r>
          </a:p>
          <a:p>
            <a:r>
              <a:rPr lang="en-US" dirty="0" smtClean="0"/>
              <a:t>Standard &amp; Poor’s 500 – uses the price changes of 500 representative stocks as an indicator of overall market performance</a:t>
            </a:r>
          </a:p>
          <a:p>
            <a:r>
              <a:rPr lang="en-US" dirty="0" smtClean="0"/>
              <a:t>Spot Market – A market in which a transaction is made immediately at the prevailing price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7" y="1600200"/>
            <a:ext cx="4214813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486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Futures contract – an agreement to buy or sell at a specific date in the future at a predetermined price</a:t>
            </a:r>
          </a:p>
          <a:p>
            <a:r>
              <a:rPr lang="en-US" dirty="0" smtClean="0"/>
              <a:t>Futures Markets – the marketplaces in which futures contracts, or “futures”, are bought and sold</a:t>
            </a:r>
          </a:p>
          <a:p>
            <a:r>
              <a:rPr lang="en-US" dirty="0" smtClean="0"/>
              <a:t>Options – contracts that provide the right to purchase or sell commodities or financial assets at some point in the future at a price agreed upon today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55" y="2362200"/>
            <a:ext cx="394854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153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Call Option – The right to buy a share of stock at a specified price some time in the future</a:t>
            </a:r>
          </a:p>
          <a:p>
            <a:r>
              <a:rPr lang="en-US" dirty="0" smtClean="0"/>
              <a:t>Put Option – the right to sell a share of stock at a specified price in the future</a:t>
            </a:r>
          </a:p>
          <a:p>
            <a:r>
              <a:rPr lang="en-US" dirty="0" smtClean="0"/>
              <a:t>Option Markets – Markets in which options are traded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74286"/>
            <a:ext cx="4038600" cy="318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smtClean="0"/>
              <a:t>Content Created by DJ Cook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6482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Savings – refers to the dollars that become available when people abstain from consumption</a:t>
            </a:r>
          </a:p>
          <a:p>
            <a:r>
              <a:rPr lang="en-US" dirty="0" smtClean="0"/>
              <a:t>Financial System – a network of savers, investors, and financial institutions that work together to transfer savings to investors</a:t>
            </a:r>
          </a:p>
          <a:p>
            <a:r>
              <a:rPr lang="en-US" dirty="0" smtClean="0"/>
              <a:t>Certificate of Deposit – A receipt showing that an investor has made an interest-bearing loan to a bank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072" y="183029"/>
            <a:ext cx="4524928" cy="6674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334000" cy="5867400"/>
          </a:xfrm>
        </p:spPr>
        <p:txBody>
          <a:bodyPr/>
          <a:lstStyle/>
          <a:p>
            <a:r>
              <a:rPr lang="en-US" dirty="0" smtClean="0"/>
              <a:t>Financial Assets – Claims on the property and the income of the borrower</a:t>
            </a:r>
          </a:p>
          <a:p>
            <a:r>
              <a:rPr lang="en-US" dirty="0" smtClean="0"/>
              <a:t>Financial Intermediaries – Financial institutions that lend the funds that savers provide to borrowers</a:t>
            </a:r>
          </a:p>
          <a:p>
            <a:pPr lvl="1"/>
            <a:r>
              <a:rPr lang="en-US" dirty="0" smtClean="0"/>
              <a:t>Depository institutions</a:t>
            </a:r>
          </a:p>
          <a:p>
            <a:pPr lvl="1"/>
            <a:r>
              <a:rPr lang="en-US" dirty="0" smtClean="0"/>
              <a:t>Life Insurance Companies</a:t>
            </a:r>
          </a:p>
          <a:p>
            <a:pPr lvl="1"/>
            <a:r>
              <a:rPr lang="en-US" dirty="0" smtClean="0"/>
              <a:t>Pension Funds, etc.</a:t>
            </a:r>
          </a:p>
          <a:p>
            <a:r>
              <a:rPr lang="en-US" dirty="0" smtClean="0"/>
              <a:t>Overview of the Financial System – Pg. 315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056" y="2362200"/>
            <a:ext cx="3801944" cy="44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153400" cy="5791200"/>
          </a:xfrm>
        </p:spPr>
        <p:txBody>
          <a:bodyPr/>
          <a:lstStyle/>
          <a:p>
            <a:r>
              <a:rPr lang="en-US" dirty="0" smtClean="0"/>
              <a:t>What is a certificate of deposit?</a:t>
            </a:r>
          </a:p>
          <a:p>
            <a:r>
              <a:rPr lang="en-US" dirty="0" smtClean="0"/>
              <a:t>What are financial assets?</a:t>
            </a:r>
          </a:p>
          <a:p>
            <a:r>
              <a:rPr lang="en-US" dirty="0" smtClean="0"/>
              <a:t>What is a premium?</a:t>
            </a:r>
          </a:p>
          <a:p>
            <a:r>
              <a:rPr lang="en-US" dirty="0" smtClean="0"/>
              <a:t>What is a financial system?</a:t>
            </a:r>
          </a:p>
          <a:p>
            <a:r>
              <a:rPr lang="en-US" dirty="0" smtClean="0"/>
              <a:t>What are three examples of financial intermediaries?</a:t>
            </a:r>
          </a:p>
          <a:p>
            <a:r>
              <a:rPr lang="en-US" dirty="0" smtClean="0"/>
              <a:t>What stock did you purchase and how many shares?  What was the price you purchased it for?</a:t>
            </a:r>
          </a:p>
          <a:p>
            <a:r>
              <a:rPr lang="en-US" dirty="0" smtClean="0"/>
              <a:t>CEQ: What Presidential campaign had the best performance </a:t>
            </a:r>
            <a:r>
              <a:rPr lang="en-US" smtClean="0"/>
              <a:t>on Tuesday?  </a:t>
            </a:r>
            <a:r>
              <a:rPr lang="en-US" dirty="0" smtClean="0"/>
              <a:t>The worst?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en-US" smtClean="0"/>
              <a:t>Warm 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153400" cy="5715000"/>
          </a:xfrm>
        </p:spPr>
        <p:txBody>
          <a:bodyPr/>
          <a:lstStyle/>
          <a:p>
            <a:r>
              <a:rPr lang="en-US" dirty="0" smtClean="0"/>
              <a:t>How much is your stock trading for at this very moment?  How much profit/loss is this compared to your original purchase price?  What percentage change is this compared to your original purchase price?</a:t>
            </a:r>
          </a:p>
          <a:p>
            <a:r>
              <a:rPr lang="en-US" dirty="0" smtClean="0"/>
              <a:t>CEQ: How much economic growth did the United States experience in the last two quarters (July-Sept 2015 and Oct-Dec 2015)?  Is this good or bad for our short term economic goals?</a:t>
            </a:r>
          </a:p>
          <a:p>
            <a:r>
              <a:rPr lang="en-US" dirty="0" smtClean="0"/>
              <a:t>CEQ: Does “Daylight Savings Time” serve its original purpose?  Why was it originally proposed?  How many time zones does China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153400" cy="5715000"/>
          </a:xfrm>
        </p:spPr>
        <p:txBody>
          <a:bodyPr/>
          <a:lstStyle/>
          <a:p>
            <a:r>
              <a:rPr lang="en-US" dirty="0" smtClean="0"/>
              <a:t>Nonbank Financial Institutions – Non-depository institutions that channel savings to borrowers.</a:t>
            </a:r>
          </a:p>
          <a:p>
            <a:pPr lvl="1"/>
            <a:r>
              <a:rPr lang="en-US" dirty="0" smtClean="0"/>
              <a:t>Finance companies</a:t>
            </a:r>
          </a:p>
          <a:p>
            <a:pPr lvl="1"/>
            <a:r>
              <a:rPr lang="en-US" dirty="0" smtClean="0"/>
              <a:t>Life insurance companies</a:t>
            </a:r>
          </a:p>
          <a:p>
            <a:pPr lvl="1"/>
            <a:r>
              <a:rPr lang="en-US" dirty="0" smtClean="0"/>
              <a:t>Pension funds</a:t>
            </a:r>
          </a:p>
          <a:p>
            <a:pPr lvl="1"/>
            <a:r>
              <a:rPr lang="en-US" dirty="0" smtClean="0"/>
              <a:t>Real estate investment</a:t>
            </a:r>
          </a:p>
          <a:p>
            <a:r>
              <a:rPr lang="en-US" dirty="0" smtClean="0"/>
              <a:t>Finance Company – A firm that specializes in making loans directly to consumers and in buying installment contracts from merchants who sell goods on credit</a:t>
            </a:r>
          </a:p>
          <a:p>
            <a:r>
              <a:rPr lang="en-US" dirty="0" smtClean="0"/>
              <a:t>Bill Consolidation Loans – A loan that consumers use to pay off other bills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153400" cy="5791200"/>
          </a:xfrm>
        </p:spPr>
        <p:txBody>
          <a:bodyPr/>
          <a:lstStyle/>
          <a:p>
            <a:r>
              <a:rPr lang="en-US" dirty="0" smtClean="0"/>
              <a:t>Premium – the price the insured pays for this policy and is usually paid monthly, quarterly or annually for the length of the protection</a:t>
            </a:r>
          </a:p>
          <a:p>
            <a:r>
              <a:rPr lang="en-US" dirty="0" smtClean="0"/>
              <a:t>Mutual Fund – A company that sells stock in itself to individual investors and then invests the money</a:t>
            </a:r>
          </a:p>
          <a:p>
            <a:r>
              <a:rPr lang="en-US" dirty="0" smtClean="0"/>
              <a:t>Net Asset Value (NAV) – the net value of the mutual fund divided by the number of shares issued by the mutual fund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570" y="4038600"/>
            <a:ext cx="395243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410200" cy="5715000"/>
          </a:xfrm>
        </p:spPr>
        <p:txBody>
          <a:bodyPr/>
          <a:lstStyle/>
          <a:p>
            <a:r>
              <a:rPr lang="en-US" dirty="0" smtClean="0"/>
              <a:t>Pension – A regular payment intended to provide income security to someone who has worked a certain number of years, reached a certain age, or suffered a certain kind of injury</a:t>
            </a:r>
          </a:p>
          <a:p>
            <a:r>
              <a:rPr lang="en-US" dirty="0" smtClean="0"/>
              <a:t>Pension Fund – a fund set up to collect income and disburse payments to those persons eligible for retirement, old-age, or disability benefits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183246"/>
            <a:ext cx="3810000" cy="5674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2486</TotalTime>
  <Words>1272</Words>
  <Application>Microsoft Macintosh PowerPoint</Application>
  <PresentationFormat>On-screen Show (4:3)</PresentationFormat>
  <Paragraphs>104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ＭＳ Ｐゴシック</vt:lpstr>
      <vt:lpstr>Trebuchet MS</vt:lpstr>
      <vt:lpstr>Wingdings</vt:lpstr>
      <vt:lpstr>Wingdings 2</vt:lpstr>
      <vt:lpstr>Opulent</vt:lpstr>
      <vt:lpstr>Warm UP</vt:lpstr>
      <vt:lpstr>Chapter 12</vt:lpstr>
      <vt:lpstr>Chapter 12</vt:lpstr>
      <vt:lpstr>Chapter 12</vt:lpstr>
      <vt:lpstr>Warm Up</vt:lpstr>
      <vt:lpstr>Warm Up</vt:lpstr>
      <vt:lpstr>Chapter 12</vt:lpstr>
      <vt:lpstr>Chapter 12</vt:lpstr>
      <vt:lpstr>Chapter 12</vt:lpstr>
      <vt:lpstr>Chapter 12</vt:lpstr>
      <vt:lpstr>Chapter 12</vt:lpstr>
      <vt:lpstr>Chapter 12</vt:lpstr>
      <vt:lpstr>Warm UP</vt:lpstr>
      <vt:lpstr>Chapter 12</vt:lpstr>
      <vt:lpstr>Chapter 12</vt:lpstr>
      <vt:lpstr>Chapter 12</vt:lpstr>
      <vt:lpstr>Chapter 12</vt:lpstr>
      <vt:lpstr>Chapter 12</vt:lpstr>
      <vt:lpstr>Chapter 12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markets</dc:title>
  <dc:creator> </dc:creator>
  <cp:lastModifiedBy>Microsoft Office User</cp:lastModifiedBy>
  <cp:revision>50</cp:revision>
  <cp:lastPrinted>2010-03-24T17:29:08Z</cp:lastPrinted>
  <dcterms:created xsi:type="dcterms:W3CDTF">2010-10-25T15:12:16Z</dcterms:created>
  <dcterms:modified xsi:type="dcterms:W3CDTF">2016-03-16T15:33:51Z</dcterms:modified>
</cp:coreProperties>
</file>